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5" r:id="rId5"/>
    <p:sldId id="276" r:id="rId6"/>
    <p:sldId id="277" r:id="rId7"/>
    <p:sldId id="278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51" d="100"/>
          <a:sy n="51" d="100"/>
        </p:scale>
        <p:origin x="-98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77B07-5D32-4C55-A8EA-9925704E6C1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6F9F3-0D4F-49CC-ACD5-2D9A0FC4B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6F9F3-0D4F-49CC-ACD5-2D9A0FC4B4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ино\K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3964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039"/>
            <a:ext cx="4752527" cy="11521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993" y="5517232"/>
            <a:ext cx="632879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ино\Kino_sl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88"/>
            <a:ext cx="93964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lex\Desktop\&#1056;&#1054;&#1051;&#1048;&#1050;&#1048;%20&#1044;&#1051;&#1071;%20&#1064;&#1050;&#1054;&#1051;&#1067;\&#1055;&#1056;&#1045;&#1047;&#1045;&#1053;&#1058;&#1040;&#1062;&#1048;&#1071;%20&#1050;&#1057;&#1050;\&#1055;&#1054;&#1050;&#1054;&#1056;&#1048;&#1058;&#1068;&#1045;%20&#1055;&#1058;&#1048;&#1062;!.wmv" TargetMode="External"/><Relationship Id="rId1" Type="http://schemas.openxmlformats.org/officeDocument/2006/relationships/video" Target="file:///C:\Users\Alex\Desktop\&#1056;&#1054;&#1051;&#1048;&#1050;&#1048;%20&#1044;&#1051;&#1071;%20&#1064;&#1050;&#1054;&#1051;&#1067;\&#1055;&#1056;&#1045;&#1047;&#1045;&#1053;&#1058;&#1040;&#1062;&#1048;&#1071;%20&#1050;&#1057;&#1050;\&#1055;&#1044;&#1044;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4572000" y="0"/>
            <a:ext cx="4714908" cy="1652591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Краткосрочный курс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072074"/>
            <a:ext cx="7215238" cy="8651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cs typeface="Arial" pitchFamily="34" charset="0"/>
              </a:rPr>
              <a:t>Социальная                   реклама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  <p:bldP spid="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28604"/>
            <a:ext cx="92155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ЦЕЛЬ</a:t>
            </a:r>
          </a:p>
          <a:p>
            <a:pPr algn="just"/>
            <a:r>
              <a:rPr lang="ru-RU" sz="2800" dirty="0" smtClean="0">
                <a:latin typeface="+mn-lt"/>
                <a:cs typeface="Times New Roman" pitchFamily="18" charset="0"/>
              </a:rPr>
              <a:t>Расширение представлений учащихся  о рекламе, в частности о СОЦИАЛЬНОЙ рекламе, способах её передачи и оформления.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3116"/>
            <a:ext cx="892971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ЗАДАЧИ</a:t>
            </a:r>
          </a:p>
          <a:p>
            <a:r>
              <a:rPr lang="ru-RU" sz="2400" b="1" dirty="0" smtClean="0">
                <a:latin typeface="+mn-lt"/>
                <a:cs typeface="Times New Roman" pitchFamily="18" charset="0"/>
                <a:sym typeface="Webdings"/>
              </a:rPr>
              <a:t></a:t>
            </a:r>
            <a:r>
              <a:rPr lang="ru-RU" sz="2800" dirty="0" smtClean="0">
                <a:latin typeface="+mn-lt"/>
                <a:cs typeface="Times New Roman" pitchFamily="18" charset="0"/>
              </a:rPr>
              <a:t>Учить отбирать материал для создания рекламного видеоролика, создавать рекламный ролик по средствам программы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Windows Movie Maker</a:t>
            </a:r>
            <a:r>
              <a:rPr lang="ru-RU" sz="2800" dirty="0" smtClean="0">
                <a:latin typeface="+mn-lt"/>
                <a:cs typeface="Times New Roman" pitchFamily="18" charset="0"/>
              </a:rPr>
              <a:t>, включающий в себя элементы социальной  рекламы</a:t>
            </a:r>
          </a:p>
          <a:p>
            <a:r>
              <a:rPr lang="ru-RU" sz="2800" dirty="0" smtClean="0">
                <a:latin typeface="+mn-lt"/>
                <a:cs typeface="Times New Roman" pitchFamily="18" charset="0"/>
                <a:sym typeface="Webdings"/>
              </a:rPr>
              <a:t></a:t>
            </a:r>
            <a:r>
              <a:rPr lang="ru-RU" sz="2800" dirty="0" smtClean="0">
                <a:latin typeface="+mn-lt"/>
                <a:cs typeface="Times New Roman" pitchFamily="18" charset="0"/>
              </a:rPr>
              <a:t> формировать 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интерес 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к происходящему в обществе,  умение проявлять себя как личность, занимающую активную гражданскую позицию.  </a:t>
            </a:r>
          </a:p>
          <a:p>
            <a:r>
              <a:rPr lang="ru-RU" sz="2800" dirty="0" smtClean="0">
                <a:latin typeface="+mn-lt"/>
                <a:cs typeface="Times New Roman" pitchFamily="18" charset="0"/>
                <a:sym typeface="Webdings"/>
              </a:rPr>
              <a:t>Развивать эстетический вкус, творческие искания, использовать   </a:t>
            </a:r>
            <a:r>
              <a:rPr lang="ru-RU" sz="2800" dirty="0" err="1" smtClean="0">
                <a:latin typeface="+mn-lt"/>
                <a:cs typeface="Times New Roman" pitchFamily="18" charset="0"/>
                <a:sym typeface="Webdings"/>
              </a:rPr>
              <a:t>ИКТ-технологий</a:t>
            </a:r>
            <a:r>
              <a:rPr lang="ru-RU" sz="2800" dirty="0" smtClean="0">
                <a:latin typeface="+mn-lt"/>
                <a:cs typeface="Times New Roman" pitchFamily="18" charset="0"/>
                <a:sym typeface="Webdings"/>
              </a:rPr>
              <a:t> для самовыражения.</a:t>
            </a:r>
            <a:endParaRPr lang="ru-RU" sz="2800" dirty="0" smtClean="0">
              <a:latin typeface="+mn-lt"/>
              <a:cs typeface="Times New Roman" pitchFamily="18" charset="0"/>
            </a:endParaRPr>
          </a:p>
          <a:p>
            <a:endParaRPr lang="ru-RU" sz="2800" dirty="0" smtClean="0">
              <a:latin typeface="+mn-lt"/>
              <a:cs typeface="Times New Roman" pitchFamily="18" charset="0"/>
            </a:endParaRPr>
          </a:p>
          <a:p>
            <a:endParaRPr lang="ru-RU" sz="2400" dirty="0" smtClean="0">
              <a:latin typeface="+mn-lt"/>
              <a:cs typeface="Times New Roman" pitchFamily="18" charset="0"/>
            </a:endParaRPr>
          </a:p>
          <a:p>
            <a:r>
              <a:rPr lang="en-US" sz="3200" dirty="0" smtClean="0">
                <a:latin typeface="+mn-lt"/>
                <a:cs typeface="Times New Roman" pitchFamily="18" charset="0"/>
              </a:rPr>
              <a:t> </a:t>
            </a:r>
            <a:endParaRPr lang="ru-RU" sz="3200" dirty="0" smtClean="0">
              <a:latin typeface="+mn-lt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 algn="ctr"/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14356"/>
            <a:ext cx="87868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ПЛАНИРУЕМЫЙ  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РЕЗУЛЬТАТ</a:t>
            </a:r>
          </a:p>
          <a:p>
            <a:pPr algn="just"/>
            <a:r>
              <a:rPr lang="ru-RU" sz="3200" dirty="0" smtClean="0">
                <a:latin typeface="+mn-lt"/>
                <a:cs typeface="Times New Roman" pitchFamily="18" charset="0"/>
              </a:rPr>
              <a:t>Создание видеоролика с элементами социальной рекламы по средствам программы </a:t>
            </a:r>
            <a:r>
              <a:rPr lang="en-US" sz="3200" dirty="0" smtClean="0">
                <a:latin typeface="+mn-lt"/>
                <a:cs typeface="Times New Roman" pitchFamily="18" charset="0"/>
              </a:rPr>
              <a:t>Windows Movie Maker</a:t>
            </a:r>
            <a:r>
              <a:rPr lang="ru-RU" sz="3200" dirty="0" smtClean="0">
                <a:latin typeface="+mn-lt"/>
                <a:cs typeface="Times New Roman" pitchFamily="18" charset="0"/>
              </a:rPr>
              <a:t> 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Alex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5840" r="2675"/>
          <a:stretch>
            <a:fillRect/>
          </a:stretch>
        </p:blipFill>
        <p:spPr bwMode="auto">
          <a:xfrm>
            <a:off x="2428828" y="3714752"/>
            <a:ext cx="671517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8636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ФОРМИРУЕМЫЕ   УУД</a:t>
            </a:r>
            <a:endParaRPr lang="ru-RU" sz="40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7"/>
            <a:ext cx="9001156" cy="516891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ПОЗНАВАТЕЛЬНЫЕ</a:t>
            </a:r>
          </a:p>
          <a:p>
            <a:pPr marL="514350" indent="-514350">
              <a:buFontTx/>
              <a:buChar char="-"/>
            </a:pPr>
            <a:r>
              <a:rPr lang="ru-RU" b="1" u="sng" dirty="0" err="1" smtClean="0">
                <a:cs typeface="Times New Roman" pitchFamily="18" charset="0"/>
              </a:rPr>
              <a:t>Общеучебные</a:t>
            </a:r>
            <a:r>
              <a:rPr lang="ru-RU" dirty="0" smtClean="0">
                <a:cs typeface="Times New Roman" pitchFamily="18" charset="0"/>
              </a:rPr>
              <a:t>: выделение и формулирование цели;  поиск необходимой информации; применение метода информационного поиска в том числе с помощью компьютерных средств; выбор наиболее эффективных способов решения задачи; контроль и оценка  процесса и результатов. </a:t>
            </a:r>
          </a:p>
          <a:p>
            <a:pPr marL="514350" indent="-514350">
              <a:buFontTx/>
              <a:buChar char="-"/>
            </a:pPr>
            <a:r>
              <a:rPr lang="ru-RU" b="1" u="sng" dirty="0" smtClean="0">
                <a:cs typeface="Times New Roman" pitchFamily="18" charset="0"/>
              </a:rPr>
              <a:t>Логические</a:t>
            </a:r>
            <a:r>
              <a:rPr lang="ru-RU" dirty="0" smtClean="0">
                <a:cs typeface="Times New Roman" pitchFamily="18" charset="0"/>
              </a:rPr>
              <a:t>: построение логической цепи рассуждений.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9144000" cy="574041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u="sng" dirty="0" smtClean="0">
                <a:cs typeface="Times New Roman" pitchFamily="18" charset="0"/>
              </a:rPr>
              <a:t>Постановка и решение проблемы: </a:t>
            </a:r>
            <a:r>
              <a:rPr lang="ru-RU" dirty="0" smtClean="0">
                <a:cs typeface="Times New Roman" pitchFamily="18" charset="0"/>
              </a:rPr>
              <a:t>формулирование проблемы; создание способов решения проблемы творческого и поискового характера.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РЕГУЛЯТИВНЫЕ</a:t>
            </a:r>
          </a:p>
          <a:p>
            <a:pPr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Целеполагание; планирование; прогнозирование; контроль; коррекция; оценка.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. ЛИЧНОСТНЫЕ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Жизненное самоопределен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ие</a:t>
            </a:r>
            <a:r>
              <a:rPr lang="ru-RU" dirty="0" smtClean="0">
                <a:cs typeface="Times New Roman" pitchFamily="18" charset="0"/>
              </a:rPr>
              <a:t>; нравственно-эстетическая ориентация.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1"/>
            <a:ext cx="8929718" cy="53832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КОММУНИКАТИВНЫЕ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  планирование сотрудничества с учителем и сверстниками; постановка вопросов – инициативное сотрудничество в поиске и сборе информации; умение с достаточной полнотой и точностью выражать свои мысли: владение монологической и диалогической формами речи. 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Д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-35711"/>
            <a:ext cx="4714876" cy="3536157"/>
          </a:xfrm>
          <a:prstGeom prst="rect">
            <a:avLst/>
          </a:prstGeom>
        </p:spPr>
      </p:pic>
      <p:pic>
        <p:nvPicPr>
          <p:cNvPr id="3" name="ПОКОРИТЬЕ ПТИЦ!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00562" y="3196833"/>
            <a:ext cx="4881554" cy="36611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714752"/>
            <a:ext cx="3714991" cy="2585323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Правила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дорожного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движения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214422"/>
            <a:ext cx="391164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Покормите </a:t>
            </a:r>
          </a:p>
          <a:p>
            <a:pPr algn="ctr"/>
            <a:r>
              <a:rPr lang="ru-RU" sz="5400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птиц зимой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85860"/>
            <a:ext cx="778674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Удачной всем</a:t>
            </a:r>
          </a:p>
          <a:p>
            <a:pPr algn="ctr"/>
            <a:r>
              <a:rPr lang="ru-RU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работы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in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Kino</Template>
  <TotalTime>503</TotalTime>
  <Words>238</Words>
  <Application>Microsoft Office PowerPoint</Application>
  <PresentationFormat>Экран (4:3)</PresentationFormat>
  <Paragraphs>35</Paragraphs>
  <Slides>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Kino</vt:lpstr>
      <vt:lpstr>Краткосрочный курс</vt:lpstr>
      <vt:lpstr>Слайд 2</vt:lpstr>
      <vt:lpstr>Слайд 3</vt:lpstr>
      <vt:lpstr>ФОРМИРУЕМЫЕ   УУД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Кино</dc:subject>
  <dc:creator>Alex</dc:creator>
  <dc:description>http://propowerpoint.ru - Бесплатные шаблоны для презентаций. Полезные советы и уроки PowerPoint</dc:description>
  <cp:lastModifiedBy>Alex</cp:lastModifiedBy>
  <cp:revision>65</cp:revision>
  <dcterms:created xsi:type="dcterms:W3CDTF">2016-10-04T09:49:27Z</dcterms:created>
  <dcterms:modified xsi:type="dcterms:W3CDTF">2017-12-17T08:27:22Z</dcterms:modified>
</cp:coreProperties>
</file>